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4C1EC64-6A2E-40EC-9A8A-BEF7C3FB671D}">
  <a:tblStyle styleId="{24C1EC64-6A2E-40EC-9A8A-BEF7C3FB671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d9069b96_0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ed9069b96_0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d9069b9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d9069b9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8ae71a3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8ae71a3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d9069b96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d9069b96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d9069b96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ed9069b96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8ae71a3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98ae71a3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d9069b96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d9069b96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d9069b96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ed9069b96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d9069b96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d9069b96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8ae71a3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8ae71a3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d9069b96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d9069b9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639611a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0639611a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8ae71a3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98ae71a3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d9069b96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d9069b96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8ae71a3b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98ae71a3b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2b084eb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82b084eb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d9069b96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ed9069b9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ed9069b96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ed9069b96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d9069b96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d9069b96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d9069b96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ed9069b96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18a3891bd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18a3891bd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d9069b96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ed9069b96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8ae71a3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8ae71a3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8a70fa6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8a70fa6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ed9069b96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ed9069b96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ed9069b96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ed9069b96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d9069b96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ed9069b96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d9069b96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d9069b96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ed9069b9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ed9069b9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d9069b96_0_6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ed9069b96_0_6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d9069b96_0_6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ed9069b96_0_6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d9069b96_0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ed9069b96_0_3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2b084eb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82b084eb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d9069b9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d9069b9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d9069b96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ed9069b9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d9069b96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ed9069b96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ed9069b96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ed9069b96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18a3891b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18a3891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ed9069b9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ed9069b9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d9069b96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ed9069b96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ed9069b9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ed9069b9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2b084eb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82b084eb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d9069b96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ed9069b96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d9069b96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d9069b96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d9069b96_0_5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ed9069b96_0_5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ed9069b96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1ed9069b96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d9069b9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ed9069b9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e86e60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be86e60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d9069b96_0_5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ed9069b96_0_5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d9069b96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ed9069b9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5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2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42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hunkim/DeepLearningZeroToAll/blob/master/pytorch/lab-12-1-hello-rnn.py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hunkim/DeepLearningZeroToAll/blob/master/pytorch/lab-12-1-hello-rnn.py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github.com/hunkim/DeepLearningZeroToAll/blob/master/pytorch/lab-12-1-hello-rnn.p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hunkim/DeepLearningZeroToAll/blob/master/pytorch/lab-12-2-char-seq-rnn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hunkim/DeepLearningZeroToAll/blob/master/pytorch/lab-12-1-hello-rnn.p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blob/master/pytorch/lab-12-2-char-seq-rnn.p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unkim/DeepLearningZeroToAll/blob/master/pytorch/lab-12-2-char-seq-rnn.py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unkim/DeepLearningZeroToAll/blob/master/pytorch/lab-12-2-char-seq-rnn.py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hyperlink" Target="https://github.com/hunkim/DeepLearningZeroToAll/blob/master/pytorch/lab-12-2-char-seq-rnn.p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github.com/hunkim/DeepLearningZeroToAll/blob/master/pytorch/lab-12-2-char-seq-rnn.p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hunkim/DeepLearningZeroToAll/blob/master/pytorch/lab-12-2-char-seq-rnn.py" TargetMode="External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hunkim/DeepLearningZeroToAll/blob/master/pytorch/lab-12-4-rnn-long_char.p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pytorch/lab-12-4-rnn-long_char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pytorch/lab-12-4-rnn-long_char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pytorch/lab-12-4-rnn-long_char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pytorch/lab-12-4-rnn-long_char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hyperlink" Target="https://www.tensorflow.org/versions/r0.11/tutorials/wide_and_deep/index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hyperlink" Target="https://github.com/hunkim/DeepLearningZeroToAll/blob/master/pytorch/lab-12-4-rnn-long_char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hunkim/DeepLearningZeroToAll/blob/master/pytorch/lab-12-1-hello-rnn.py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pytorch/lab-12-4-rnn-long_char.py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Relationship Id="rId5" Type="http://schemas.openxmlformats.org/officeDocument/2006/relationships/hyperlink" Target="https://github.com/hunkim/DeepLearningZeroToAll/blob/master/pytorch/lab-12-4-rnn-long_char.p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pytorch/lab-12-4-rnn-long_char.py" TargetMode="External"/><Relationship Id="rId4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hyperlink" Target="http://karpathy.github.io/2015/05/21/rnn-effectiveness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hyperlink" Target="http://karpathy.github.io/2015/05/21/rnn-effectiveness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hunkim/DeepLearningZeroToAll/blob/master/pytorch/lab-12-5-stock_prediction.p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unkim/DeepLearningZeroToAll/blob/master/pytorch/lab-12-5-stock_prediction.py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hunkim/DeepLearningZeroToAll/blob/master/pytorch/lab-12-5-stock_prediction.py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hyperlink" Target="https://github.com/hunkim/DeepLearningZeroToAll/blob/master/pytorch/lab-12-5-stock_prediction.py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Relationship Id="rId4" Type="http://schemas.openxmlformats.org/officeDocument/2006/relationships/hyperlink" Target="https://github.com/hunkim/DeepLearningZeroToAll/blob/master/pytorch/lab-12-5-stock_prediction.py" TargetMode="External"/><Relationship Id="rId5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hyperlink" Target="https://github.com/hunkim/DeepLearningZeroToAll/blob/master/pytorch/lab-12-5-stock_prediction.py" TargetMode="External"/><Relationship Id="rId5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jiwonkim.org/awesome-rn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hyperlink" Target="https://github.com/hunkim/DeepLearningZeroToAll/blob/master/pytorch/lab-12-1-hello-rnn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github.com/hunkim/DeepLearningZeroToAll/blob/master/pytorch/lab-12-1-hello-rnn.py" TargetMode="External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9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194" name="Google Shape;194;p4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5" name="Google Shape;19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9"/>
          <p:cNvSpPr txBox="1"/>
          <p:nvPr/>
        </p:nvSpPr>
        <p:spPr>
          <a:xfrm>
            <a:off x="68808" y="87975"/>
            <a:ext cx="232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PyTorch 0.2.0_2</a:t>
            </a:r>
            <a:endParaRPr sz="1800"/>
          </a:p>
        </p:txBody>
      </p:sp>
      <p:pic>
        <p:nvPicPr>
          <p:cNvPr id="197" name="Google Shape;19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13" y="432851"/>
            <a:ext cx="203575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RNN</a:t>
            </a:r>
            <a:endParaRPr/>
          </a:p>
        </p:txBody>
      </p:sp>
      <p:sp>
        <p:nvSpPr>
          <p:cNvPr id="299" name="Google Shape;299;p58"/>
          <p:cNvSpPr txBox="1"/>
          <p:nvPr/>
        </p:nvSpPr>
        <p:spPr>
          <a:xfrm>
            <a:off x="2690450" y="4685350"/>
            <a:ext cx="66507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https://github.com/hunkim/DeepLearningZeroToAll/blob/master/pytorch/lab-12-1-hello-rnn.py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00" name="Google Shape;30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75" y="1143625"/>
            <a:ext cx="4898251" cy="336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0224" y="1349187"/>
            <a:ext cx="4045525" cy="35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Loss, Optimizer</a:t>
            </a:r>
            <a:endParaRPr/>
          </a:p>
        </p:txBody>
      </p:sp>
      <p:sp>
        <p:nvSpPr>
          <p:cNvPr id="307" name="Google Shape;307;p59"/>
          <p:cNvSpPr txBox="1"/>
          <p:nvPr/>
        </p:nvSpPr>
        <p:spPr>
          <a:xfrm>
            <a:off x="2690450" y="4685350"/>
            <a:ext cx="66507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https://github.com/hunkim/DeepLearningZeroToAll/blob/master/pytorch/lab-12-1-hello-rnn.py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08" name="Google Shape;3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600" y="1724125"/>
            <a:ext cx="7266475" cy="18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pic>
        <p:nvPicPr>
          <p:cNvPr id="314" name="Google Shape;3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225" y="1474926"/>
            <a:ext cx="5103400" cy="29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0"/>
          <p:cNvSpPr txBox="1"/>
          <p:nvPr/>
        </p:nvSpPr>
        <p:spPr>
          <a:xfrm>
            <a:off x="2690450" y="4685350"/>
            <a:ext cx="66507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https://github.com/hunkim/DeepLearningZeroToAll/blob/master/pytorch/lab-12-1-hello-rnn.py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1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  <a:endParaRPr/>
          </a:p>
        </p:txBody>
      </p:sp>
      <p:sp>
        <p:nvSpPr>
          <p:cNvPr id="322" name="Google Shape;322;p6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3" name="Google Shape;32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1"/>
          <p:cNvSpPr txBox="1"/>
          <p:nvPr/>
        </p:nvSpPr>
        <p:spPr>
          <a:xfrm>
            <a:off x="68808" y="87975"/>
            <a:ext cx="232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PyTorch 0.2.0_2</a:t>
            </a:r>
            <a:endParaRPr sz="1800"/>
          </a:p>
        </p:txBody>
      </p:sp>
      <p:pic>
        <p:nvPicPr>
          <p:cNvPr id="325" name="Google Shape;32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13" y="432851"/>
            <a:ext cx="203575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2"/>
          <p:cNvSpPr txBox="1"/>
          <p:nvPr/>
        </p:nvSpPr>
        <p:spPr>
          <a:xfrm>
            <a:off x="225375" y="133950"/>
            <a:ext cx="8813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ill Sans"/>
                <a:ea typeface="Gill Sans"/>
                <a:cs typeface="Gill Sans"/>
                <a:sym typeface="Gill Sans"/>
              </a:rPr>
              <a:t>https://github.com/hunkim/DeepLearningZeroToAll/tree/master/pytorch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1" name="Google Shape;331;p62"/>
          <p:cNvSpPr txBox="1"/>
          <p:nvPr/>
        </p:nvSpPr>
        <p:spPr>
          <a:xfrm>
            <a:off x="396900" y="996225"/>
            <a:ext cx="83502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https://github.com/hunkim/DeepLearningZeroToAll/blob/master/pytorch/lab-12-2-char-seq-rnn.py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data creation</a:t>
            </a:r>
            <a:endParaRPr/>
          </a:p>
        </p:txBody>
      </p:sp>
      <p:sp>
        <p:nvSpPr>
          <p:cNvPr id="337" name="Google Shape;337;p63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63"/>
          <p:cNvSpPr txBox="1"/>
          <p:nvPr/>
        </p:nvSpPr>
        <p:spPr>
          <a:xfrm>
            <a:off x="2690450" y="4685350"/>
            <a:ext cx="66507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https://github.com/hunkim/DeepLearningZeroToAll/blob/master/pytorch/lab-12-1-hello-rnn.py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4"/>
          <p:cNvSpPr txBox="1"/>
          <p:nvPr>
            <p:ph type="title"/>
          </p:nvPr>
        </p:nvSpPr>
        <p:spPr>
          <a:xfrm>
            <a:off x="2002700" y="249700"/>
            <a:ext cx="5336100" cy="108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data creation</a:t>
            </a:r>
            <a:endParaRPr/>
          </a:p>
        </p:txBody>
      </p:sp>
      <p:sp>
        <p:nvSpPr>
          <p:cNvPr id="344" name="Google Shape;344;p64"/>
          <p:cNvSpPr txBox="1"/>
          <p:nvPr/>
        </p:nvSpPr>
        <p:spPr>
          <a:xfrm>
            <a:off x="1334250" y="1387375"/>
            <a:ext cx="69801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sz="1800">
              <a:solidFill>
                <a:schemeClr val="dk1"/>
              </a:solidFill>
              <a:highlight>
                <a:srgbClr val="FF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64"/>
          <p:cNvSpPr txBox="1"/>
          <p:nvPr/>
        </p:nvSpPr>
        <p:spPr>
          <a:xfrm>
            <a:off x="2437875" y="4911725"/>
            <a:ext cx="6714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parameters</a:t>
            </a:r>
            <a:endParaRPr/>
          </a:p>
        </p:txBody>
      </p:sp>
      <p:sp>
        <p:nvSpPr>
          <p:cNvPr id="351" name="Google Shape;351;p65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5"/>
          <p:cNvSpPr txBox="1"/>
          <p:nvPr/>
        </p:nvSpPr>
        <p:spPr>
          <a:xfrm>
            <a:off x="2437875" y="4911725"/>
            <a:ext cx="6714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6"/>
          <p:cNvSpPr txBox="1"/>
          <p:nvPr/>
        </p:nvSpPr>
        <p:spPr>
          <a:xfrm>
            <a:off x="517575" y="962600"/>
            <a:ext cx="86346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66"/>
          <p:cNvSpPr txBox="1"/>
          <p:nvPr/>
        </p:nvSpPr>
        <p:spPr>
          <a:xfrm>
            <a:off x="2437875" y="4911725"/>
            <a:ext cx="6714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59" name="Google Shape;35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75" y="1802875"/>
            <a:ext cx="3802300" cy="31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6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7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366" name="Google Shape;3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0" y="1099420"/>
            <a:ext cx="5090928" cy="347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175" y="1029850"/>
            <a:ext cx="4120600" cy="378299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7"/>
          <p:cNvSpPr txBox="1"/>
          <p:nvPr/>
        </p:nvSpPr>
        <p:spPr>
          <a:xfrm>
            <a:off x="2437875" y="4911725"/>
            <a:ext cx="6714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https://github.com/hunkim/DeepLearningZeroToAll/blob/master/pytorch/lab-12-2-char-seq-rnn.py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>
                <a:solidFill>
                  <a:schemeClr val="dk1"/>
                </a:solidFill>
              </a:rPr>
              <a:t>Hi Hello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700"/>
              <a:t>RNN</a:t>
            </a:r>
            <a:endParaRPr/>
          </a:p>
        </p:txBody>
      </p:sp>
      <p:sp>
        <p:nvSpPr>
          <p:cNvPr id="204" name="Google Shape;204;p5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" name="Google Shape;20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0"/>
          <p:cNvSpPr txBox="1"/>
          <p:nvPr/>
        </p:nvSpPr>
        <p:spPr>
          <a:xfrm>
            <a:off x="68808" y="87975"/>
            <a:ext cx="232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PyTorch 0.2.0_2</a:t>
            </a:r>
            <a:endParaRPr sz="1800"/>
          </a:p>
        </p:txBody>
      </p:sp>
      <p:pic>
        <p:nvPicPr>
          <p:cNvPr id="207" name="Google Shape;20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13" y="432851"/>
            <a:ext cx="203575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Loss, Optimizer</a:t>
            </a:r>
            <a:endParaRPr/>
          </a:p>
        </p:txBody>
      </p:sp>
      <p:pic>
        <p:nvPicPr>
          <p:cNvPr id="374" name="Google Shape;3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00" y="1724125"/>
            <a:ext cx="7266475" cy="18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8"/>
          <p:cNvSpPr txBox="1"/>
          <p:nvPr/>
        </p:nvSpPr>
        <p:spPr>
          <a:xfrm>
            <a:off x="2437875" y="4911725"/>
            <a:ext cx="6714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https://github.com/hunkim/DeepLearningZeroToAll/blob/master/pytorch/lab-12-2-char-seq-rnn.py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9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81" name="Google Shape;381;p69"/>
          <p:cNvSpPr txBox="1"/>
          <p:nvPr/>
        </p:nvSpPr>
        <p:spPr>
          <a:xfrm>
            <a:off x="2437875" y="4911725"/>
            <a:ext cx="6714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2" name="Google Shape;3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100" y="1114950"/>
            <a:ext cx="5169800" cy="33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7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sentences</a:t>
            </a:r>
            <a:endParaRPr/>
          </a:p>
        </p:txBody>
      </p:sp>
      <p:sp>
        <p:nvSpPr>
          <p:cNvPr id="389" name="Google Shape;389;p7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90" name="Google Shape;39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0"/>
          <p:cNvSpPr txBox="1"/>
          <p:nvPr/>
        </p:nvSpPr>
        <p:spPr>
          <a:xfrm>
            <a:off x="68808" y="87975"/>
            <a:ext cx="232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PyTorch 0.2.0_2</a:t>
            </a:r>
            <a:endParaRPr sz="1800"/>
          </a:p>
        </p:txBody>
      </p:sp>
      <p:pic>
        <p:nvPicPr>
          <p:cNvPr id="392" name="Google Shape;392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13" y="432851"/>
            <a:ext cx="203575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1"/>
          <p:cNvSpPr txBox="1"/>
          <p:nvPr/>
        </p:nvSpPr>
        <p:spPr>
          <a:xfrm>
            <a:off x="225375" y="133950"/>
            <a:ext cx="8813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ill Sans"/>
                <a:ea typeface="Gill Sans"/>
                <a:cs typeface="Gill Sans"/>
                <a:sym typeface="Gill Sans"/>
              </a:rPr>
              <a:t>https://github.com/hunkim/DeepLearningZeroToAll/tree/master/pytorch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8" name="Google Shape;398;p71"/>
          <p:cNvSpPr txBox="1"/>
          <p:nvPr/>
        </p:nvSpPr>
        <p:spPr>
          <a:xfrm>
            <a:off x="396900" y="996225"/>
            <a:ext cx="83502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https://github.com/hunkim/DeepLearningZeroToAll/blob/master/pytorch/lab-12-4-rnn-long_char.py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404" name="Google Shape;404;p72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72"/>
          <p:cNvSpPr txBox="1"/>
          <p:nvPr/>
        </p:nvSpPr>
        <p:spPr>
          <a:xfrm>
            <a:off x="2307800" y="4824300"/>
            <a:ext cx="68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https://github.com/hunkim/DeepLearningZeroToAll/blob/master/pytorch/lab-12-4-rnn-long_char.py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411" name="Google Shape;411;p73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2" name="Google Shape;412;p73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3" name="Google Shape;413;p73"/>
          <p:cNvSpPr txBox="1"/>
          <p:nvPr/>
        </p:nvSpPr>
        <p:spPr>
          <a:xfrm>
            <a:off x="2307800" y="4824300"/>
            <a:ext cx="68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https://github.com/hunkim/DeepLearningZeroToAll/blob/master/pytorch/lab-12-4-rnn-long_char.py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4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419" name="Google Shape;419;p74"/>
          <p:cNvSpPr txBox="1"/>
          <p:nvPr/>
        </p:nvSpPr>
        <p:spPr>
          <a:xfrm>
            <a:off x="84200" y="1055775"/>
            <a:ext cx="6289200" cy="3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hyperparameters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num_epochs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 # RNN input size (one hot size)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 # RNN output size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 # final output size (RNN or softmax, etc.)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# any arbitrary number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# number of layers in RNN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74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1" name="Google Shape;421;p74"/>
          <p:cNvSpPr txBox="1"/>
          <p:nvPr/>
        </p:nvSpPr>
        <p:spPr>
          <a:xfrm>
            <a:off x="2307800" y="4824300"/>
            <a:ext cx="68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https://github.com/hunkim/DeepLearningZeroToAll/blob/master/pytorch/lab-12-4-rnn-long_char.py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5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427" name="Google Shape;427;p75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Google Shape;428;p75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9" name="Google Shape;429;p75"/>
          <p:cNvSpPr txBox="1"/>
          <p:nvPr/>
        </p:nvSpPr>
        <p:spPr>
          <a:xfrm>
            <a:off x="2307800" y="4824300"/>
            <a:ext cx="68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https://github.com/hunkim/DeepLearningZeroToAll/blob/master/pytorch/lab-12-4-rnn-long_char.py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&amp; Deep</a:t>
            </a:r>
            <a:endParaRPr/>
          </a:p>
        </p:txBody>
      </p:sp>
      <p:pic>
        <p:nvPicPr>
          <p:cNvPr descr="pasted-image.png" id="435" name="Google Shape;43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8" y="1519238"/>
            <a:ext cx="8467800" cy="21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6"/>
          <p:cNvSpPr/>
          <p:nvPr/>
        </p:nvSpPr>
        <p:spPr>
          <a:xfrm>
            <a:off x="1292686" y="4775376"/>
            <a:ext cx="7434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7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https://www.tensorflow.org/versions/r0.11/tutorials/wide_and_deep/index.html</a:t>
            </a:r>
            <a:endParaRPr sz="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7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RNN </a:t>
            </a:r>
            <a:endParaRPr/>
          </a:p>
        </p:txBody>
      </p:sp>
      <p:pic>
        <p:nvPicPr>
          <p:cNvPr id="442" name="Google Shape;44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32650"/>
            <a:ext cx="5093800" cy="34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77"/>
          <p:cNvSpPr txBox="1"/>
          <p:nvPr/>
        </p:nvSpPr>
        <p:spPr>
          <a:xfrm>
            <a:off x="2307800" y="4824300"/>
            <a:ext cx="68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https://github.com/hunkim/DeepLearningZeroToAll/blob/master/pytorch/lab-12-4-rnn-long_char.py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1"/>
          <p:cNvSpPr txBox="1"/>
          <p:nvPr/>
        </p:nvSpPr>
        <p:spPr>
          <a:xfrm>
            <a:off x="225375" y="133950"/>
            <a:ext cx="8813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ill Sans"/>
                <a:ea typeface="Gill Sans"/>
                <a:cs typeface="Gill Sans"/>
                <a:sym typeface="Gill Sans"/>
              </a:rPr>
              <a:t>https://github.com/hunkim/DeepLearningZeroToAll/tree/master/pytorch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p51"/>
          <p:cNvSpPr txBox="1"/>
          <p:nvPr/>
        </p:nvSpPr>
        <p:spPr>
          <a:xfrm>
            <a:off x="396900" y="996225"/>
            <a:ext cx="83502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https://github.com/hunkim/DeepLearningZeroToAll/blob/master/pytorch/lab-12-1-hello-rnn.py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8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sp>
        <p:nvSpPr>
          <p:cNvPr id="450" name="Google Shape;450;p78"/>
          <p:cNvSpPr txBox="1"/>
          <p:nvPr/>
        </p:nvSpPr>
        <p:spPr>
          <a:xfrm>
            <a:off x="2307800" y="4824300"/>
            <a:ext cx="68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https://github.com/hunkim/DeepLearningZeroToAll/blob/master/pytorch/lab-12-4-rnn-long_char.py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451" name="Google Shape;45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2170"/>
            <a:ext cx="5229775" cy="340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125" y="1022175"/>
            <a:ext cx="4252876" cy="3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  <a:endParaRPr/>
          </a:p>
        </p:txBody>
      </p:sp>
      <p:sp>
        <p:nvSpPr>
          <p:cNvPr id="458" name="Google Shape;458;p79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59" name="Google Shape;45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80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" y="1556350"/>
            <a:ext cx="6844500" cy="160243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1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Loss, Optimizer</a:t>
            </a:r>
            <a:endParaRPr/>
          </a:p>
        </p:txBody>
      </p:sp>
      <p:pic>
        <p:nvPicPr>
          <p:cNvPr id="473" name="Google Shape;47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1"/>
          <p:cNvSpPr txBox="1"/>
          <p:nvPr/>
        </p:nvSpPr>
        <p:spPr>
          <a:xfrm>
            <a:off x="2307800" y="4824300"/>
            <a:ext cx="68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https://github.com/hunkim/DeepLearningZeroToAll/blob/master/pytorch/lab-12-4-rnn-long_char.py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2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480" name="Google Shape;480;p82"/>
          <p:cNvSpPr txBox="1"/>
          <p:nvPr/>
        </p:nvSpPr>
        <p:spPr>
          <a:xfrm>
            <a:off x="2307800" y="4824300"/>
            <a:ext cx="68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https://github.com/hunkim/DeepLearningZeroToAll/blob/master/pytorch/lab-12-4-rnn-long_char.py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481" name="Google Shape;48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75" y="1068450"/>
            <a:ext cx="4368623" cy="38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3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rint results</a:t>
            </a:r>
            <a:endParaRPr/>
          </a:p>
        </p:txBody>
      </p:sp>
      <p:sp>
        <p:nvSpPr>
          <p:cNvPr id="487" name="Google Shape;487;p83"/>
          <p:cNvSpPr txBox="1"/>
          <p:nvPr/>
        </p:nvSpPr>
        <p:spPr>
          <a:xfrm>
            <a:off x="449625" y="214387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4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  <a:endParaRPr/>
          </a:p>
        </p:txBody>
      </p:sp>
      <p:pic>
        <p:nvPicPr>
          <p:cNvPr id="493" name="Google Shape;49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4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5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6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  <a:endParaRPr/>
          </a:p>
        </p:txBody>
      </p:sp>
      <p:sp>
        <p:nvSpPr>
          <p:cNvPr id="509" name="Google Shape;509;p86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10" name="Google Shape;510;p8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11" name="Google Shape;511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8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13" name="Google Shape;513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/>
        </p:nvSpPr>
        <p:spPr>
          <a:xfrm>
            <a:off x="225375" y="133950"/>
            <a:ext cx="8813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ill Sans"/>
                <a:ea typeface="Gill Sans"/>
                <a:cs typeface="Gill Sans"/>
                <a:sym typeface="Gill Sans"/>
              </a:rPr>
              <a:t>https://github.com/hunkim/DeepLearningZeroToAll/tree/master/pytorch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9" name="Google Shape;519;p87"/>
          <p:cNvSpPr txBox="1"/>
          <p:nvPr/>
        </p:nvSpPr>
        <p:spPr>
          <a:xfrm>
            <a:off x="396900" y="996225"/>
            <a:ext cx="83502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https://github.com/hunkim/DeepLearningZeroToAll/blob/master/pytorch/lab-12-5-stock_prediction.py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219" name="Google Shape;2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2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52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2" name="Google Shape;222;p52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3" name="Google Shape;223;p52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" name="Google Shape;224;p52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5" name="Google Shape;225;p52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6" name="Google Shape;226;p52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52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52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" name="Google Shape;229;p52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52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52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  <a:endParaRPr/>
          </a:p>
        </p:txBody>
      </p:sp>
      <p:pic>
        <p:nvPicPr>
          <p:cNvPr id="525" name="Google Shape;52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  <a:endParaRPr/>
          </a:p>
        </p:txBody>
      </p:sp>
      <p:graphicFrame>
        <p:nvGraphicFramePr>
          <p:cNvPr id="531" name="Google Shape;531;p89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{24C1EC64-6A2E-40EC-9A8A-BEF7C3FB671D}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32" name="Google Shape;532;p89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  <a:endParaRPr/>
          </a:p>
        </p:txBody>
      </p:sp>
      <p:sp>
        <p:nvSpPr>
          <p:cNvPr id="539" name="Google Shape;539;p90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540" name="Google Shape;540;p9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sp>
        <p:nvSpPr>
          <p:cNvPr id="541" name="Google Shape;541;p90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  <p:sp>
        <p:nvSpPr>
          <p:cNvPr id="542" name="Google Shape;542;p90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543" name="Google Shape;543;p90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  <p:sp>
        <p:nvSpPr>
          <p:cNvPr id="544" name="Google Shape;544;p90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</a:t>
            </a:r>
            <a:endParaRPr sz="2400"/>
          </a:p>
        </p:txBody>
      </p:sp>
      <p:sp>
        <p:nvSpPr>
          <p:cNvPr id="545" name="Google Shape;545;p90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</a:t>
            </a:r>
            <a:endParaRPr sz="2400"/>
          </a:p>
        </p:txBody>
      </p:sp>
      <p:sp>
        <p:nvSpPr>
          <p:cNvPr id="546" name="Google Shape;546;p90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91"/>
          <p:cNvGraphicFramePr/>
          <p:nvPr/>
        </p:nvGraphicFramePr>
        <p:xfrm>
          <a:off x="142838" y="201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{24C1EC64-6A2E-40EC-9A8A-BEF7C3FB671D}</a:tableStyleId>
              </a:tblPr>
              <a:tblGrid>
                <a:gridCol w="1074650"/>
                <a:gridCol w="1074650"/>
                <a:gridCol w="1074650"/>
                <a:gridCol w="1046825"/>
                <a:gridCol w="1074650"/>
              </a:tblGrid>
              <a:tr h="35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552" name="Google Shape;55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00" y="31550"/>
            <a:ext cx="6618793" cy="1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sp>
        <p:nvSpPr>
          <p:cNvPr id="558" name="Google Shape;558;p92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number of layers in RNN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9" name="Google Shape;559;p92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560" name="Google Shape;560;p92"/>
          <p:cNvSpPr txBox="1"/>
          <p:nvPr/>
        </p:nvSpPr>
        <p:spPr>
          <a:xfrm>
            <a:off x="2081900" y="4878125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https://github.com/hunkim/DeepLearningZeroToAll/blob/master/pytorch/lab-12-5-stock_prediction.py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3"/>
          <p:cNvSpPr txBox="1"/>
          <p:nvPr>
            <p:ph type="title"/>
          </p:nvPr>
        </p:nvSpPr>
        <p:spPr>
          <a:xfrm>
            <a:off x="-8200" y="-18450"/>
            <a:ext cx="6773100" cy="110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Train/Test split</a:t>
            </a:r>
            <a:endParaRPr/>
          </a:p>
        </p:txBody>
      </p:sp>
      <p:sp>
        <p:nvSpPr>
          <p:cNvPr id="566" name="Google Shape;566;p93"/>
          <p:cNvSpPr txBox="1"/>
          <p:nvPr/>
        </p:nvSpPr>
        <p:spPr>
          <a:xfrm>
            <a:off x="395700" y="1234575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 = torch.Tensor(np.array(dataX[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 = Variable(trainX)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testX = torch.Tensor(np.array(dataX[train_size: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testX = Variable(testX)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 = torch.Tensor(np.array(dataY[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 = Variable(trainY)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testY = torch.Tensor(np.array(dataY[train_size: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testY = Variable(testY)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93"/>
          <p:cNvSpPr txBox="1"/>
          <p:nvPr/>
        </p:nvSpPr>
        <p:spPr>
          <a:xfrm>
            <a:off x="2081900" y="4878125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https://github.com/hunkim/DeepLearningZeroToAll/blob/master/pytorch/lab-12-5-stock_prediction.py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4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573" name="Google Shape;57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050" y="680775"/>
            <a:ext cx="1047100" cy="11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94"/>
          <p:cNvSpPr txBox="1"/>
          <p:nvPr/>
        </p:nvSpPr>
        <p:spPr>
          <a:xfrm>
            <a:off x="2081900" y="4878125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https://github.com/hunkim/DeepLearningZeroToAll/blob/master/pytorch/lab-12-5-stock_prediction.py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575" name="Google Shape;57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50" y="1279520"/>
            <a:ext cx="5119985" cy="338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6085" y="2009950"/>
            <a:ext cx="3652165" cy="2415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5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oss, Optimizer </a:t>
            </a:r>
            <a:endParaRPr/>
          </a:p>
        </p:txBody>
      </p:sp>
      <p:pic>
        <p:nvPicPr>
          <p:cNvPr id="582" name="Google Shape;58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050" y="680775"/>
            <a:ext cx="1047100" cy="11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5"/>
          <p:cNvSpPr txBox="1"/>
          <p:nvPr/>
        </p:nvSpPr>
        <p:spPr>
          <a:xfrm>
            <a:off x="2081900" y="4878125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https://github.com/hunkim/DeepLearningZeroToAll/blob/master/pytorch/lab-12-5-stock_prediction.py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584" name="Google Shape;584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475" y="1706326"/>
            <a:ext cx="5390400" cy="13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"/>
          <p:cNvSpPr txBox="1"/>
          <p:nvPr>
            <p:ph type="title"/>
          </p:nvPr>
        </p:nvSpPr>
        <p:spPr>
          <a:xfrm>
            <a:off x="4566675" y="133950"/>
            <a:ext cx="4585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pic>
        <p:nvPicPr>
          <p:cNvPr id="590" name="Google Shape;59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800" y="1548500"/>
            <a:ext cx="3590800" cy="269308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96"/>
          <p:cNvSpPr txBox="1"/>
          <p:nvPr/>
        </p:nvSpPr>
        <p:spPr>
          <a:xfrm>
            <a:off x="2081900" y="4878125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https://github.com/hunkim/DeepLearningZeroToAll/blob/master/pytorch/lab-12-5-stock_prediction.py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592" name="Google Shape;59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075" y="159300"/>
            <a:ext cx="4086307" cy="48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98" name="Google Shape;598;p97"/>
          <p:cNvSpPr txBox="1"/>
          <p:nvPr>
            <p:ph idx="1" type="body"/>
          </p:nvPr>
        </p:nvSpPr>
        <p:spPr>
          <a:xfrm>
            <a:off x="180200" y="1460001"/>
            <a:ext cx="8783400" cy="197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stock prediction using linear regression only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Improve results using more features such as keywords and/or sentiments in top news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3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One-hot encoding</a:t>
            </a:r>
            <a:endParaRPr/>
          </a:p>
        </p:txBody>
      </p:sp>
      <p:pic>
        <p:nvPicPr>
          <p:cNvPr id="237" name="Google Shape;2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3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53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  <a:endParaRPr/>
          </a:p>
        </p:txBody>
      </p:sp>
      <p:sp>
        <p:nvSpPr>
          <p:cNvPr id="604" name="Google Shape;604;p98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  <a:endParaRPr sz="2200"/>
          </a:p>
        </p:txBody>
      </p:sp>
      <p:sp>
        <p:nvSpPr>
          <p:cNvPr id="605" name="Google Shape;605;p98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54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" name="Google Shape;250;p54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54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" name="Google Shape;252;p54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" name="Google Shape;253;p54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54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54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6" name="Google Shape;256;p54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54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258" name="Google Shape;258;p54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259" name="Google Shape;259;p54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260" name="Google Shape;260;p54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261" name="Google Shape;261;p54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262" name="Google Shape;262;p54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263" name="Google Shape;263;p54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5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sp>
        <p:nvSpPr>
          <p:cNvPr id="265" name="Google Shape;265;p54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266" name="Google Shape;266;p54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267" name="Google Shape;267;p54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268" name="Google Shape;268;p54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269" name="Google Shape;269;p54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270" name="Google Shape;270;p54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" name="Google Shape;276;p5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966300"/>
            <a:ext cx="5715000" cy="22764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Teach RNN ‘hihello’</a:t>
            </a:r>
            <a:endParaRPr/>
          </a:p>
        </p:txBody>
      </p:sp>
      <p:pic>
        <p:nvPicPr>
          <p:cNvPr id="283" name="Google Shape;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800" y="1554651"/>
            <a:ext cx="3092250" cy="27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/>
          <p:nvPr/>
        </p:nvSpPr>
        <p:spPr>
          <a:xfrm>
            <a:off x="2699100" y="4826750"/>
            <a:ext cx="6444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https://github.com/hunkim/DeepLearningZeroToAll/blob/master/pytorch/lab-12-1-hello-rnn.py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pic>
        <p:nvPicPr>
          <p:cNvPr id="291" name="Google Shape;2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7"/>
          <p:cNvSpPr txBox="1"/>
          <p:nvPr/>
        </p:nvSpPr>
        <p:spPr>
          <a:xfrm>
            <a:off x="2699100" y="4826750"/>
            <a:ext cx="6444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https://github.com/hunkim/DeepLearningZeroToAll/blob/master/pytorch/lab-12-1-hello-rnn.py</a:t>
            </a:r>
            <a:endParaRPr sz="1200"/>
          </a:p>
        </p:txBody>
      </p:sp>
      <p:pic>
        <p:nvPicPr>
          <p:cNvPr id="293" name="Google Shape;29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75" y="1500675"/>
            <a:ext cx="5576575" cy="28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